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2" r:id="rId4"/>
    <p:sldId id="263" r:id="rId5"/>
    <p:sldId id="267" r:id="rId6"/>
    <p:sldId id="265" r:id="rId7"/>
    <p:sldId id="266" r:id="rId8"/>
    <p:sldId id="264" r:id="rId9"/>
    <p:sldId id="269" r:id="rId10"/>
    <p:sldId id="268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pos="430">
          <p15:clr>
            <a:srgbClr val="A4A3A4"/>
          </p15:clr>
        </p15:guide>
        <p15:guide id="3" pos="1428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3339"/>
        <p:guide pos="430"/>
        <p:guide pos="1428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393541-40C0-2E4E-85FC-C359C4C9F75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4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93541-40C0-2E4E-85FC-C359C4C9F75E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0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5733256"/>
            <a:ext cx="1907704" cy="11247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09237" y="2132856"/>
            <a:ext cx="669451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7" name="Kuva 6" descr="SSTL_Puhtausala-logo_RGB_150dpi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3825065" cy="1008112"/>
          </a:xfrm>
          <a:prstGeom prst="rect">
            <a:avLst/>
          </a:prstGeom>
        </p:spPr>
      </p:pic>
      <p:sp>
        <p:nvSpPr>
          <p:cNvPr id="8" name="Rectangle 23"/>
          <p:cNvSpPr>
            <a:spLocks noChangeArrowheads="1"/>
          </p:cNvSpPr>
          <p:nvPr userDrawn="1"/>
        </p:nvSpPr>
        <p:spPr bwMode="auto">
          <a:xfrm flipH="1">
            <a:off x="1763713" y="3864700"/>
            <a:ext cx="7380287" cy="3004794"/>
          </a:xfrm>
          <a:prstGeom prst="round1Rect">
            <a:avLst>
              <a:gd name="adj" fmla="val 22471"/>
            </a:avLst>
          </a:prstGeom>
          <a:solidFill>
            <a:srgbClr val="2553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>
              <a:ea typeface="+mn-ea"/>
            </a:endParaRPr>
          </a:p>
        </p:txBody>
      </p:sp>
      <p:sp>
        <p:nvSpPr>
          <p:cNvPr id="9" name="Rectangle 24"/>
          <p:cNvSpPr txBox="1">
            <a:spLocks noChangeArrowheads="1"/>
          </p:cNvSpPr>
          <p:nvPr userDrawn="1"/>
        </p:nvSpPr>
        <p:spPr bwMode="auto">
          <a:xfrm>
            <a:off x="2123728" y="6165304"/>
            <a:ext cx="640871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1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fi-FI" sz="2000" dirty="0"/>
              <a:t>SSTL Puhtausala ry – TOIMIALAN KEHITTÄJÄ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5936704" cy="1201688"/>
          </a:xfrm>
        </p:spPr>
        <p:txBody>
          <a:bodyPr/>
          <a:lstStyle>
            <a:lvl1pPr marL="0" indent="0" algn="l">
              <a:buNone/>
              <a:defRPr sz="1800" i="1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17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-1" y="5733256"/>
            <a:ext cx="2627313" cy="11247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25"/>
          <p:cNvSpPr txBox="1">
            <a:spLocks noChangeArrowheads="1"/>
          </p:cNvSpPr>
          <p:nvPr userDrawn="1"/>
        </p:nvSpPr>
        <p:spPr bwMode="auto">
          <a:xfrm>
            <a:off x="7611165" y="6453188"/>
            <a:ext cx="9810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b="0" i="1" kern="12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04771D5A-8C48-464E-89AA-2CE35927EDF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 descr="SSTL_Puhtausala-logo_RGB_150dpi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97" y="1196752"/>
            <a:ext cx="5328567" cy="1404366"/>
          </a:xfrm>
          <a:prstGeom prst="rect">
            <a:avLst/>
          </a:prstGeom>
        </p:spPr>
      </p:pic>
      <p:sp>
        <p:nvSpPr>
          <p:cNvPr id="10" name="Rectangle 23"/>
          <p:cNvSpPr>
            <a:spLocks noChangeArrowheads="1"/>
          </p:cNvSpPr>
          <p:nvPr userDrawn="1"/>
        </p:nvSpPr>
        <p:spPr bwMode="auto">
          <a:xfrm flipH="1">
            <a:off x="2210090" y="4797152"/>
            <a:ext cx="6933907" cy="2072342"/>
          </a:xfrm>
          <a:prstGeom prst="round1Rect">
            <a:avLst>
              <a:gd name="adj" fmla="val 22471"/>
            </a:avLst>
          </a:prstGeom>
          <a:solidFill>
            <a:srgbClr val="2553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>
              <a:ea typeface="+mn-ea"/>
            </a:endParaRPr>
          </a:p>
        </p:txBody>
      </p:sp>
      <p:sp>
        <p:nvSpPr>
          <p:cNvPr id="12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195166" y="3356992"/>
            <a:ext cx="6480522" cy="1296144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55398"/>
              </a:buClr>
              <a:buSzTx/>
              <a:buFontTx/>
              <a:buNone/>
              <a:tabLst/>
              <a:defRPr sz="2400" i="1">
                <a:solidFill>
                  <a:srgbClr val="255398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fi-FI" sz="2000" dirty="0"/>
              <a:t>SSTL Puhtausala ry – TOIMIALAN KEHITTÄJÄ</a:t>
            </a:r>
          </a:p>
        </p:txBody>
      </p:sp>
    </p:spTree>
    <p:extLst>
      <p:ext uri="{BB962C8B-B14F-4D97-AF65-F5344CB8AC3E}">
        <p14:creationId xmlns:p14="http://schemas.microsoft.com/office/powerpoint/2010/main" val="169441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A7F0-75DF-DD4C-91D6-5BB1B0634B72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28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2624" y="1600200"/>
            <a:ext cx="3813175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5605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CBF4-F2B2-0F4D-ADC9-88C7DA483FE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37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1ADE-DF9D-E04C-8FE2-0AC35DBFB4D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02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3"/>
          <p:cNvSpPr>
            <a:spLocks noChangeArrowheads="1"/>
          </p:cNvSpPr>
          <p:nvPr userDrawn="1"/>
        </p:nvSpPr>
        <p:spPr bwMode="auto">
          <a:xfrm flipH="1">
            <a:off x="2339752" y="6308725"/>
            <a:ext cx="6804248" cy="549275"/>
          </a:xfrm>
          <a:prstGeom prst="round1Rect">
            <a:avLst>
              <a:gd name="adj" fmla="val 50000"/>
            </a:avLst>
          </a:prstGeom>
          <a:solidFill>
            <a:srgbClr val="2553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274638"/>
            <a:ext cx="7921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600200"/>
            <a:ext cx="7921626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248" y="6453336"/>
            <a:ext cx="936104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i="1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9792" y="6453188"/>
            <a:ext cx="3356619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100" b="1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8384" y="6453188"/>
            <a:ext cx="9810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1">
                <a:solidFill>
                  <a:schemeClr val="bg1"/>
                </a:solidFill>
              </a:defRPr>
            </a:lvl1pPr>
          </a:lstStyle>
          <a:p>
            <a:fld id="{28614AE0-DF6C-F143-8F8D-00ADFE2602F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Kuva 2" descr="SSTL_Puhtausala-logo_RGB_150dpi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67" y="6279976"/>
            <a:ext cx="1750653" cy="461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51" r:id="rId3"/>
    <p:sldLayoutId id="2147483653" r:id="rId4"/>
    <p:sldLayoutId id="2147483658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5539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55398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5398"/>
        </a:buClr>
        <a:buFont typeface="Arial" charset="0"/>
        <a:buChar char="–"/>
        <a:defRPr sz="2800">
          <a:solidFill>
            <a:srgbClr val="255398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55398"/>
        </a:buClr>
        <a:buChar char="•"/>
        <a:defRPr sz="2400">
          <a:solidFill>
            <a:srgbClr val="255398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55398"/>
        </a:buClr>
        <a:buFont typeface="Arial" charset="0"/>
        <a:buChar char="–"/>
        <a:defRPr sz="2000">
          <a:solidFill>
            <a:srgbClr val="255398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siakaspalvelu@puhtausala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pa.fi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2266950" y="4032247"/>
            <a:ext cx="6697538" cy="1296144"/>
          </a:xfrm>
        </p:spPr>
        <p:txBody>
          <a:bodyPr/>
          <a:lstStyle/>
          <a:p>
            <a:r>
              <a:rPr lang="fi-FI" dirty="0"/>
              <a:t>SSTL Puhtausala ry – TOIMIALAN KEHITTÄJÄ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936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Yhteystiedot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HUOM! Uusi osoite </a:t>
            </a:r>
            <a:r>
              <a:rPr lang="fi-FI" altLang="fi-FI" sz="2800" u="sng" dirty="0">
                <a:solidFill>
                  <a:srgbClr val="000066"/>
                </a:solidFill>
              </a:rPr>
              <a:t>1.2.2021</a:t>
            </a:r>
            <a:r>
              <a:rPr lang="fi-FI" altLang="fi-FI" sz="2800" dirty="0">
                <a:solidFill>
                  <a:srgbClr val="000066"/>
                </a:solidFill>
              </a:rPr>
              <a:t> alkaen:</a:t>
            </a:r>
            <a:endParaRPr lang="fi-FI" altLang="fi-FI" sz="28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SSTL Puhtausala ry ja Siivoussektori Oy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Haapaniemenkatu 7-9 C 28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00530 HELSINKI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puhelin: (040) 766 0055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sähköposti: </a:t>
            </a:r>
            <a:r>
              <a:rPr lang="fi-FI" altLang="fi-FI" sz="2800" dirty="0">
                <a:solidFill>
                  <a:srgbClr val="000066"/>
                </a:solidFill>
                <a:hlinkClick r:id="rId2"/>
              </a:rPr>
              <a:t>asiakaspalvelu@puhtausala.fi</a:t>
            </a:r>
            <a:endParaRPr lang="fi-FI" altLang="fi-FI" sz="28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2800" dirty="0">
                <a:solidFill>
                  <a:srgbClr val="000066"/>
                </a:solidFill>
              </a:rPr>
              <a:t>www.puhtausala.fi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854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SSTL Puhtausala ry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>
                <a:solidFill>
                  <a:srgbClr val="000066"/>
                </a:solidFill>
              </a:rPr>
              <a:t>Vuonna 1970 perustettu puhtausalan neuvonta- ja koulutusjärjestö.</a:t>
            </a:r>
          </a:p>
          <a:p>
            <a:r>
              <a:rPr lang="fi-FI" altLang="fi-FI" sz="2800" dirty="0">
                <a:solidFill>
                  <a:srgbClr val="000066"/>
                </a:solidFill>
              </a:rPr>
              <a:t>Yleishyödyllinen ja puolueeton puhtausalan etujärjestö.</a:t>
            </a:r>
          </a:p>
          <a:p>
            <a:r>
              <a:rPr lang="fi-FI" altLang="fi-FI" sz="2800" dirty="0">
                <a:solidFill>
                  <a:srgbClr val="000066"/>
                </a:solidFill>
              </a:rPr>
              <a:t>Vaikuttaa aktiivisesti siihen, että puhtausalan arvostus kasvaa ja sen merkitys ymmärretään yhteiskunnassa.</a:t>
            </a:r>
          </a:p>
          <a:p>
            <a:pPr lvl="1"/>
            <a:r>
              <a:rPr lang="fi-FI" altLang="fi-FI" sz="2400" dirty="0">
                <a:solidFill>
                  <a:srgbClr val="000066"/>
                </a:solidFill>
              </a:rPr>
              <a:t>Työelämä 2020, Kutsumuksellinen Puhtausala, Suomi Areena 2016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pic>
        <p:nvPicPr>
          <p:cNvPr id="10" name="Kuva 1" descr="SSTL_Puhtauala_tehtavat1_yksittaiset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8" b="45935"/>
          <a:stretch>
            <a:fillRect/>
          </a:stretch>
        </p:blipFill>
        <p:spPr bwMode="auto">
          <a:xfrm>
            <a:off x="6372200" y="-86786"/>
            <a:ext cx="2917795" cy="259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55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SSTL Puhtausala ry:n tehtävät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>
                <a:solidFill>
                  <a:srgbClr val="000066"/>
                </a:solidFill>
              </a:rPr>
              <a:t>Yhdistää puhtausalasta ja sen </a:t>
            </a:r>
            <a:br>
              <a:rPr lang="fi-FI" altLang="fi-FI" sz="2800" dirty="0">
                <a:solidFill>
                  <a:srgbClr val="000066"/>
                </a:solidFill>
              </a:rPr>
            </a:br>
            <a:r>
              <a:rPr lang="fi-FI" altLang="fi-FI" sz="2800" dirty="0">
                <a:solidFill>
                  <a:srgbClr val="000066"/>
                </a:solidFill>
              </a:rPr>
              <a:t>kehittämisestä kiinnostuneet ihmiset ja yhteisöt. </a:t>
            </a:r>
          </a:p>
          <a:p>
            <a:pPr eaLnBrk="1" hangingPunct="1"/>
            <a:r>
              <a:rPr lang="fi-FI" altLang="fi-FI" sz="2800" dirty="0">
                <a:solidFill>
                  <a:srgbClr val="000066"/>
                </a:solidFill>
              </a:rPr>
              <a:t>Lisätä alan tunnettuutta ja osaamista tiedottamalla, kouluttamalla, tuottamalla oppimateriaalia ja järjestämällä </a:t>
            </a:r>
          </a:p>
          <a:p>
            <a:pPr marL="400050" lvl="1" indent="0" eaLnBrk="1" hangingPunct="1">
              <a:buNone/>
            </a:pPr>
            <a:r>
              <a:rPr lang="fi-FI" altLang="fi-FI" dirty="0">
                <a:solidFill>
                  <a:srgbClr val="000066"/>
                </a:solidFill>
              </a:rPr>
              <a:t>tapahtumia.</a:t>
            </a:r>
            <a:r>
              <a:rPr lang="fi-FI" altLang="fi-FI" sz="2400" dirty="0">
                <a:solidFill>
                  <a:srgbClr val="000066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77" name="Kuva 17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61048"/>
            <a:ext cx="2382645" cy="2457296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39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Jäsenyhdistykset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fi-FI" altLang="fi-FI" dirty="0">
                <a:solidFill>
                  <a:srgbClr val="000066"/>
                </a:solidFill>
              </a:rPr>
              <a:t>SSTL Puhtausala ry:llä on </a:t>
            </a:r>
          </a:p>
          <a:p>
            <a:pPr marL="0" indent="0" eaLnBrk="1" hangingPunct="1">
              <a:buNone/>
            </a:pPr>
            <a:endParaRPr lang="fi-FI" altLang="fi-FI" dirty="0">
              <a:solidFill>
                <a:srgbClr val="000066"/>
              </a:solidFill>
            </a:endParaRPr>
          </a:p>
          <a:p>
            <a:pPr eaLnBrk="1" hangingPunct="1"/>
            <a:r>
              <a:rPr lang="fi-FI" altLang="fi-FI" dirty="0">
                <a:solidFill>
                  <a:srgbClr val="000066"/>
                </a:solidFill>
              </a:rPr>
              <a:t>12 paikallista siivousteknistä yhdistystä ja yksi valtakunnallisesti toimiva senioreiden siivoustekninen yhdistys</a:t>
            </a:r>
          </a:p>
          <a:p>
            <a:pPr eaLnBrk="1" hangingPunct="1"/>
            <a:r>
              <a:rPr lang="fi-FI" altLang="fi-FI" dirty="0">
                <a:solidFill>
                  <a:srgbClr val="000066"/>
                </a:solidFill>
              </a:rPr>
              <a:t>noin 85 yritysjäsentä, jotka edustavat kattavasti puhtausalaa.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1" descr="SSTL_Puhtauala_tehtavat1_yksittaiset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51" t="-2" r="3748" b="38687"/>
          <a:stretch>
            <a:fillRect/>
          </a:stretch>
        </p:blipFill>
        <p:spPr bwMode="auto">
          <a:xfrm>
            <a:off x="6372200" y="123953"/>
            <a:ext cx="2698173" cy="295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07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2625" y="274638"/>
            <a:ext cx="3673351" cy="1143000"/>
          </a:xfrm>
        </p:spPr>
        <p:txBody>
          <a:bodyPr/>
          <a:lstStyle/>
          <a:p>
            <a:r>
              <a:rPr lang="fi-FI" dirty="0"/>
              <a:t>Siivoustekniset yhdistykset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2625" y="1772816"/>
            <a:ext cx="4105399" cy="41338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Etelä-Savon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Uudenmaan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Kainuun </a:t>
            </a:r>
            <a:r>
              <a:rPr lang="fi-FI" altLang="fi-FI" sz="1600" b="1" dirty="0" err="1">
                <a:solidFill>
                  <a:srgbClr val="255398"/>
                </a:solidFill>
              </a:rPr>
              <a:t>Sty</a:t>
            </a:r>
            <a:endParaRPr lang="fi-FI" altLang="fi-FI" sz="1600" b="1" dirty="0">
              <a:solidFill>
                <a:srgbClr val="255398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Kanta-Hämeen </a:t>
            </a:r>
            <a:r>
              <a:rPr lang="fi-FI" altLang="fi-FI" sz="1600" b="1" dirty="0" err="1">
                <a:solidFill>
                  <a:srgbClr val="255398"/>
                </a:solidFill>
              </a:rPr>
              <a:t>Sty</a:t>
            </a:r>
            <a:endParaRPr lang="fi-FI" altLang="fi-FI" sz="1600" b="1" dirty="0">
              <a:solidFill>
                <a:srgbClr val="255398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Karjalan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Kymen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Länsi-Pohjan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Pohjois-Pohjanmaan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Pirkanmaan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Päijät-Hämeen </a:t>
            </a:r>
            <a:r>
              <a:rPr lang="fi-FI" altLang="fi-FI" sz="1600" b="1" dirty="0" err="1">
                <a:solidFill>
                  <a:srgbClr val="255398"/>
                </a:solidFill>
              </a:rPr>
              <a:t>Sty</a:t>
            </a:r>
            <a:endParaRPr lang="fi-FI" altLang="fi-FI" sz="1600" b="1" dirty="0">
              <a:solidFill>
                <a:srgbClr val="255398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Satakunnan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Varsinais-Suomen PA ry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fi-FI" altLang="fi-FI" sz="1600" b="1" dirty="0">
                <a:solidFill>
                  <a:srgbClr val="255398"/>
                </a:solidFill>
              </a:rPr>
              <a:t>Puhtausalan seniorit (valtakunnallinen)</a:t>
            </a:r>
          </a:p>
          <a:p>
            <a:endParaRPr lang="fi-FI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1084520"/>
            <a:ext cx="3456384" cy="468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609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SSTL Puhtausala ry:n omistama Siivoussektori Oy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altLang="fi-FI" sz="2800" dirty="0">
              <a:solidFill>
                <a:srgbClr val="000066"/>
              </a:solidFill>
            </a:endParaRPr>
          </a:p>
          <a:p>
            <a:pPr eaLnBrk="1" hangingPunct="1"/>
            <a:r>
              <a:rPr lang="fi-FI" altLang="fi-FI" sz="2800" dirty="0">
                <a:solidFill>
                  <a:srgbClr val="000066"/>
                </a:solidFill>
              </a:rPr>
              <a:t>Perustettu vuonna 1986</a:t>
            </a:r>
          </a:p>
          <a:p>
            <a:pPr eaLnBrk="1" hangingPunct="1"/>
            <a:r>
              <a:rPr lang="fi-FI" altLang="fi-FI" sz="2800" dirty="0">
                <a:solidFill>
                  <a:srgbClr val="000066"/>
                </a:solidFill>
              </a:rPr>
              <a:t>Julkaisee PUHTAUSALA -lehteä sekä tuottaa puhtausalan oppimateriaalia</a:t>
            </a:r>
          </a:p>
          <a:p>
            <a:pPr eaLnBrk="1" hangingPunct="1"/>
            <a:r>
              <a:rPr lang="fi-FI" altLang="fi-FI" sz="2800" dirty="0">
                <a:solidFill>
                  <a:srgbClr val="000066"/>
                </a:solidFill>
              </a:rPr>
              <a:t>Järjestää koulutuksia ja seminaareja sekä messu- ja näyttelytapahtumia</a:t>
            </a:r>
          </a:p>
          <a:p>
            <a:pPr lvl="1" eaLnBrk="1" hangingPunct="1"/>
            <a:r>
              <a:rPr lang="fi-FI" altLang="fi-FI" sz="2400" dirty="0">
                <a:solidFill>
                  <a:srgbClr val="000066"/>
                </a:solidFill>
              </a:rPr>
              <a:t>miniClean, Esimies- ja asiantuntijapäivät, Ohjaajapäivät, </a:t>
            </a:r>
            <a:r>
              <a:rPr lang="fi-FI" altLang="fi-FI" sz="2400" dirty="0" err="1">
                <a:solidFill>
                  <a:srgbClr val="000066"/>
                </a:solidFill>
              </a:rPr>
              <a:t>FinnClean</a:t>
            </a:r>
            <a:r>
              <a:rPr lang="fi-FI" altLang="fi-FI" sz="2400" dirty="0">
                <a:solidFill>
                  <a:srgbClr val="000066"/>
                </a:solidFill>
              </a:rPr>
              <a:t> –messut, </a:t>
            </a:r>
            <a:r>
              <a:rPr lang="fi-FI" altLang="fi-FI" sz="2400" dirty="0" err="1">
                <a:solidFill>
                  <a:srgbClr val="000066"/>
                </a:solidFill>
              </a:rPr>
              <a:t>täsmäkoulutukset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pic>
        <p:nvPicPr>
          <p:cNvPr id="5" name="Kuva 20" descr="Miniclean_edi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8" y="5664994"/>
            <a:ext cx="1428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18" descr="Finnclea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04669"/>
            <a:ext cx="12144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21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 2021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 dirty="0"/>
              <a:t>Esimies- ja asiantuntijapäivät tammikuussa</a:t>
            </a:r>
          </a:p>
          <a:p>
            <a:r>
              <a:rPr lang="fi-FI" sz="2200" dirty="0"/>
              <a:t>Täsmäkoulutus: </a:t>
            </a:r>
            <a:r>
              <a:rPr lang="fi-FI" sz="2200" dirty="0"/>
              <a:t>Siivousaineet, niiden vastuullinen ja turvallinen käyttö, Etäkoulutus tiistaina 9.2. </a:t>
            </a:r>
          </a:p>
          <a:p>
            <a:r>
              <a:rPr lang="fi-FI" sz="2200" dirty="0"/>
              <a:t>Täsmäkoulutus: </a:t>
            </a:r>
            <a:r>
              <a:rPr lang="fi-FI" sz="2200" dirty="0"/>
              <a:t>Uima-allas ja märkätilojen hygieniaosaamisen kouluttajavalmennus 16.2.</a:t>
            </a:r>
          </a:p>
          <a:p>
            <a:r>
              <a:rPr lang="fi-FI" sz="2200" dirty="0"/>
              <a:t>Kevään etäkoulutuspäivä, kolme erilaista koulutusta 24.3.</a:t>
            </a:r>
            <a:endParaRPr lang="fi-FI" sz="2200" dirty="0"/>
          </a:p>
          <a:p>
            <a:r>
              <a:rPr lang="fi-FI" sz="2200" dirty="0"/>
              <a:t>Täsmäkoulutus: </a:t>
            </a:r>
            <a:r>
              <a:rPr lang="fi-FI" sz="2200" dirty="0"/>
              <a:t>Tekstiilipintojen puhdistus ja hoito 25.5.</a:t>
            </a:r>
            <a:endParaRPr lang="fi-FI" sz="2200" dirty="0"/>
          </a:p>
          <a:p>
            <a:r>
              <a:rPr lang="fi-FI" sz="2200" dirty="0"/>
              <a:t>miniClean seuraavan kerran 2022</a:t>
            </a:r>
          </a:p>
          <a:p>
            <a:r>
              <a:rPr lang="fi-FI" sz="2200" dirty="0"/>
              <a:t>Finnclean Tampere </a:t>
            </a:r>
            <a:r>
              <a:rPr lang="fi-FI" sz="2200" dirty="0"/>
              <a:t>3.-4.11</a:t>
            </a:r>
            <a:endParaRPr lang="fi-FI" sz="2200" dirty="0"/>
          </a:p>
          <a:p>
            <a:r>
              <a:rPr lang="fi-FI" sz="2200" dirty="0"/>
              <a:t>Puhtauspäivä 3.12.</a:t>
            </a:r>
          </a:p>
          <a:p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797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Edut henkilöjäsenille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2625" y="1628800"/>
            <a:ext cx="7921626" cy="4105250"/>
          </a:xfrm>
        </p:spPr>
        <p:txBody>
          <a:bodyPr/>
          <a:lstStyle/>
          <a:p>
            <a:r>
              <a:rPr lang="fi-FI" altLang="fi-FI" sz="2800" dirty="0">
                <a:solidFill>
                  <a:srgbClr val="000066"/>
                </a:solidFill>
              </a:rPr>
              <a:t>Lehti</a:t>
            </a:r>
          </a:p>
          <a:p>
            <a:pPr lvl="1"/>
            <a:r>
              <a:rPr lang="fi-FI" altLang="fi-FI" sz="2400" dirty="0">
                <a:solidFill>
                  <a:srgbClr val="000066"/>
                </a:solidFill>
              </a:rPr>
              <a:t>Vuosittain 5 lehteä </a:t>
            </a:r>
          </a:p>
          <a:p>
            <a:pPr lvl="1"/>
            <a:r>
              <a:rPr lang="fi-FI" altLang="fi-FI" sz="2800" dirty="0">
                <a:solidFill>
                  <a:srgbClr val="000066"/>
                </a:solidFill>
              </a:rPr>
              <a:t>Alennukset julkaisuista ja koulutuksista</a:t>
            </a:r>
          </a:p>
          <a:p>
            <a:r>
              <a:rPr lang="fi-FI" altLang="fi-FI" sz="2800" dirty="0">
                <a:solidFill>
                  <a:srgbClr val="000066"/>
                </a:solidFill>
              </a:rPr>
              <a:t>Yhdistystapahtumat paikallisesti ja valtakunnallisesti</a:t>
            </a:r>
          </a:p>
          <a:p>
            <a:r>
              <a:rPr lang="fi-FI" altLang="fi-FI" sz="2800" dirty="0">
                <a:solidFill>
                  <a:srgbClr val="000066"/>
                </a:solidFill>
              </a:rPr>
              <a:t>Yhdistyksen tarjoamat alennukset paikkakunnalla</a:t>
            </a:r>
          </a:p>
          <a:p>
            <a:r>
              <a:rPr lang="fi-FI" altLang="fi-FI" sz="2800" dirty="0">
                <a:solidFill>
                  <a:srgbClr val="000066"/>
                </a:solidFill>
              </a:rPr>
              <a:t>Alennukset vapaa-ajan matka- ja majoitushinnoista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  <p:pic>
        <p:nvPicPr>
          <p:cNvPr id="6" name="Sisällön paikkamerkki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625115"/>
            <a:ext cx="2572794" cy="39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6242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Pohjois-Pohjanmaan Puhtausala ry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PPPA ry:n toiminta-alueena ovat Oulu ja ympäristökunnat.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Jäseniä n. 100, jotka toimivat ammattisiivouksen parissa. 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Jäsenet ovat mm. siivoojia, laitoshuoltajia, kerroshoitajia, työnjohtajia, yrittäjiä, opettajia, opiskelijoita ja edustajia.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Järjestämme näyttelyitä, tapahtumia, retkiä ja koulutustapahtumia kiinnostavista alaan tai itsemme kehittämiseen liittyvistä aihealueista.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Kannattajajäsenille tapahtuma kerran vuodessa.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Pohjoiset yhdistykset kokoontuvat tarvittaessa.</a:t>
            </a:r>
          </a:p>
          <a:p>
            <a:r>
              <a:rPr lang="fi-FI" sz="2200" dirty="0">
                <a:solidFill>
                  <a:schemeClr val="accent2">
                    <a:lumMod val="75000"/>
                  </a:schemeClr>
                </a:solidFill>
              </a:rPr>
              <a:t>Verkkosivut: </a:t>
            </a:r>
            <a:r>
              <a:rPr lang="fi-FI" sz="22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www.pppa.fi</a:t>
            </a:r>
            <a:endParaRPr lang="fi-FI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i-FI" sz="22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www.puhtausala.fi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95541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348</Words>
  <Application>Microsoft Office PowerPoint</Application>
  <PresentationFormat>Näytössä katseltava diaesitys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Comic Sans MS</vt:lpstr>
      <vt:lpstr>Default Design</vt:lpstr>
      <vt:lpstr>PowerPoint-esitys</vt:lpstr>
      <vt:lpstr>SSTL Puhtausala ry</vt:lpstr>
      <vt:lpstr>SSTL Puhtausala ry:n tehtävät</vt:lpstr>
      <vt:lpstr>Jäsenyhdistykset</vt:lpstr>
      <vt:lpstr>Siivoustekniset yhdistykset</vt:lpstr>
      <vt:lpstr>SSTL Puhtausala ry:n omistama Siivoussektori Oy</vt:lpstr>
      <vt:lpstr>Vuosi 2021</vt:lpstr>
      <vt:lpstr>Edut henkilöjäsenille</vt:lpstr>
      <vt:lpstr>Pohjois-Pohjanmaan Puhtausala ry</vt:lpstr>
      <vt:lpstr>Yhteystiedot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SSTL-pohja alapalkilla</dc:title>
  <dc:creator>Riitta</dc:creator>
  <cp:lastModifiedBy>Tiina Kivioja</cp:lastModifiedBy>
  <cp:revision>135</cp:revision>
  <dcterms:created xsi:type="dcterms:W3CDTF">2011-10-03T13:57:27Z</dcterms:created>
  <dcterms:modified xsi:type="dcterms:W3CDTF">2021-02-08T14:02:53Z</dcterms:modified>
</cp:coreProperties>
</file>